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C175"/>
    <a:srgbClr val="337389"/>
    <a:srgbClr val="E46868"/>
    <a:srgbClr val="929292"/>
    <a:srgbClr val="59B9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6F2DEF-F111-47B7-BB52-F50D07C34F85}" v="15" dt="2025-07-21T17:08:42.2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860"/>
  </p:normalViewPr>
  <p:slideViewPr>
    <p:cSldViewPr snapToGrid="0">
      <p:cViewPr>
        <p:scale>
          <a:sx n="100" d="100"/>
          <a:sy n="100" d="100"/>
        </p:scale>
        <p:origin x="3144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896F2DEF-F111-47B7-BB52-F50D07C34F85}"/>
    <pc:docChg chg="modSld">
      <pc:chgData name="Utilisateur" userId="iG5ubVOvUT25vt1OoI3+bnwQi7HKh9+yPL5JjsN27v8=" providerId="None" clId="Web-{896F2DEF-F111-47B7-BB52-F50D07C34F85}" dt="2025-07-21T17:08:42.222" v="9" actId="20577"/>
      <pc:docMkLst>
        <pc:docMk/>
      </pc:docMkLst>
      <pc:sldChg chg="modSp">
        <pc:chgData name="Utilisateur" userId="iG5ubVOvUT25vt1OoI3+bnwQi7HKh9+yPL5JjsN27v8=" providerId="None" clId="Web-{896F2DEF-F111-47B7-BB52-F50D07C34F85}" dt="2025-07-21T17:08:42.222" v="9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896F2DEF-F111-47B7-BB52-F50D07C34F85}" dt="2025-07-21T17:07:45.534" v="1" actId="20577"/>
          <ac:spMkLst>
            <pc:docMk/>
            <pc:sldMk cId="2076937392" sldId="256"/>
            <ac:spMk id="9" creationId="{74E3F651-E3CC-CD74-880C-C8DB64A30F5D}"/>
          </ac:spMkLst>
        </pc:spChg>
        <pc:spChg chg="mod">
          <ac:chgData name="Utilisateur" userId="iG5ubVOvUT25vt1OoI3+bnwQi7HKh9+yPL5JjsN27v8=" providerId="None" clId="Web-{896F2DEF-F111-47B7-BB52-F50D07C34F85}" dt="2025-07-21T17:07:54.175" v="4" actId="20577"/>
          <ac:spMkLst>
            <pc:docMk/>
            <pc:sldMk cId="2076937392" sldId="256"/>
            <ac:spMk id="20" creationId="{AB0D556C-298D-1BA1-A867-47D60B4EF21E}"/>
          </ac:spMkLst>
        </pc:spChg>
        <pc:spChg chg="mod">
          <ac:chgData name="Utilisateur" userId="iG5ubVOvUT25vt1OoI3+bnwQi7HKh9+yPL5JjsN27v8=" providerId="None" clId="Web-{896F2DEF-F111-47B7-BB52-F50D07C34F85}" dt="2025-07-21T17:08:39.597" v="8" actId="20577"/>
          <ac:spMkLst>
            <pc:docMk/>
            <pc:sldMk cId="2076937392" sldId="256"/>
            <ac:spMk id="31" creationId="{14077089-AFCC-1E05-2ED9-A63407174670}"/>
          </ac:spMkLst>
        </pc:spChg>
        <pc:spChg chg="mod">
          <ac:chgData name="Utilisateur" userId="iG5ubVOvUT25vt1OoI3+bnwQi7HKh9+yPL5JjsN27v8=" providerId="None" clId="Web-{896F2DEF-F111-47B7-BB52-F50D07C34F85}" dt="2025-07-21T17:08:42.222" v="9" actId="20577"/>
          <ac:spMkLst>
            <pc:docMk/>
            <pc:sldMk cId="2076937392" sldId="256"/>
            <ac:spMk id="38" creationId="{F35C16A7-EAAF-C0EA-A8A4-4FF72824B06F}"/>
          </ac:spMkLst>
        </pc:spChg>
        <pc:cxnChg chg="mod">
          <ac:chgData name="Utilisateur" userId="iG5ubVOvUT25vt1OoI3+bnwQi7HKh9+yPL5JjsN27v8=" providerId="None" clId="Web-{896F2DEF-F111-47B7-BB52-F50D07C34F85}" dt="2025-07-21T17:07:45.534" v="1" actId="20577"/>
          <ac:cxnSpMkLst>
            <pc:docMk/>
            <pc:sldMk cId="2076937392" sldId="256"/>
            <ac:cxnSpMk id="78" creationId="{72B89444-EC60-9B3B-CA76-44A4EB26CC1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27/08/2025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74E3F651-E3CC-CD74-880C-C8DB64A30F5D}"/>
              </a:ext>
            </a:extLst>
          </p:cNvPr>
          <p:cNvSpPr/>
          <p:nvPr/>
        </p:nvSpPr>
        <p:spPr>
          <a:xfrm>
            <a:off x="1891803" y="1508937"/>
            <a:ext cx="3781838" cy="1425653"/>
          </a:xfrm>
          <a:prstGeom prst="roundRect">
            <a:avLst>
              <a:gd name="adj" fmla="val 7504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 </a:t>
            </a:r>
            <a:r>
              <a:rPr lang="fr-FR" sz="1200" b="1" dirty="0">
                <a:latin typeface="Open Sans" pitchFamily="2" charset="0"/>
              </a:rPr>
              <a:t>Des rivalités dangereuses entre l’URSS </a:t>
            </a:r>
            <a:br>
              <a:rPr lang="fr-FR" sz="1200" b="1" dirty="0">
                <a:latin typeface="Open Sans" pitchFamily="2" charset="0"/>
              </a:rPr>
            </a:br>
            <a:r>
              <a:rPr lang="fr-FR" sz="1200" b="1" dirty="0">
                <a:latin typeface="Open Sans" pitchFamily="2" charset="0"/>
              </a:rPr>
              <a:t>et les États-Unis</a:t>
            </a:r>
          </a:p>
          <a:p>
            <a:pPr algn="ctr"/>
            <a:endParaRPr lang="fr-FR" sz="1200" dirty="0">
              <a:latin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 pitchFamily="2" charset="0"/>
              </a:rPr>
              <a:t>Crise de Berlin = construction du mur (1961)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 pitchFamily="2" charset="0"/>
              </a:rPr>
              <a:t>Cuba s’allie avec l’URSS après la révolution castriste (1959)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257263" y="467938"/>
            <a:ext cx="50451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Open Sans" pitchFamily="2" charset="0"/>
                <a:ea typeface="Open Sans" pitchFamily="2" charset="0"/>
                <a:cs typeface="Open Sans" pitchFamily="2" charset="0"/>
              </a:rPr>
              <a:t>La crise des missiles : un tournant dans la Guerre froide</a:t>
            </a:r>
            <a:endParaRPr lang="fr-FR" sz="1374" b="1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72B89444-EC60-9B3B-CA76-44A4EB26CC1C}"/>
              </a:ext>
            </a:extLst>
          </p:cNvPr>
          <p:cNvCxnSpPr>
            <a:cxnSpLocks/>
            <a:stCxn id="9" idx="2"/>
            <a:endCxn id="2" idx="0"/>
          </p:cNvCxnSpPr>
          <p:nvPr/>
        </p:nvCxnSpPr>
        <p:spPr>
          <a:xfrm>
            <a:off x="3782722" y="2934590"/>
            <a:ext cx="1" cy="101494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C158F2E4-E121-0B7E-2888-EC3AD7A6B394}"/>
              </a:ext>
            </a:extLst>
          </p:cNvPr>
          <p:cNvSpPr/>
          <p:nvPr/>
        </p:nvSpPr>
        <p:spPr>
          <a:xfrm>
            <a:off x="2737459" y="3949538"/>
            <a:ext cx="2090528" cy="1222355"/>
          </a:xfrm>
          <a:prstGeom prst="roundRect">
            <a:avLst>
              <a:gd name="adj" fmla="val 6079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 pitchFamily="2" charset="0"/>
              </a:rPr>
              <a:t>Crise des missiles</a:t>
            </a:r>
          </a:p>
          <a:p>
            <a:pPr algn="ctr"/>
            <a:endParaRPr lang="fr-FR" sz="1200" dirty="0">
              <a:latin typeface="Open Sans" pitchFamily="2" charset="0"/>
            </a:endParaRPr>
          </a:p>
          <a:p>
            <a:pPr algn="ctr"/>
            <a:r>
              <a:rPr lang="fr-FR" sz="1200" dirty="0">
                <a:latin typeface="Open Sans" pitchFamily="2" charset="0"/>
              </a:rPr>
              <a:t>Entraîne le monde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au bord d’un conflit nucléaire entre</a:t>
            </a:r>
          </a:p>
          <a:p>
            <a:pPr algn="ctr"/>
            <a:r>
              <a:rPr lang="fr-FR" sz="1200" dirty="0">
                <a:latin typeface="Open Sans" pitchFamily="2" charset="0"/>
              </a:rPr>
              <a:t>l’URSS et les États-Unis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AB0D556C-298D-1BA1-A867-47D60B4EF21E}"/>
              </a:ext>
            </a:extLst>
          </p:cNvPr>
          <p:cNvSpPr/>
          <p:nvPr/>
        </p:nvSpPr>
        <p:spPr>
          <a:xfrm>
            <a:off x="313995" y="3014092"/>
            <a:ext cx="1948325" cy="3093245"/>
          </a:xfrm>
          <a:prstGeom prst="roundRect">
            <a:avLst>
              <a:gd name="adj" fmla="val 7504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 </a:t>
            </a:r>
            <a:r>
              <a:rPr lang="fr-FR" sz="1200" b="1" dirty="0">
                <a:latin typeface="Open Sans" pitchFamily="2" charset="0"/>
              </a:rPr>
              <a:t>Khrouchtchev</a:t>
            </a:r>
          </a:p>
          <a:p>
            <a:pPr algn="ctr"/>
            <a:endParaRPr lang="fr-FR" sz="1200" dirty="0">
              <a:latin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 pitchFamily="2" charset="0"/>
              </a:rPr>
              <a:t>Projette d’Installer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des missiles nucléaires à Cuba pour protéger le régime castriste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 pitchFamily="2" charset="0"/>
              </a:rPr>
              <a:t>Peut menacer directement le territoire américain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 pitchFamily="2" charset="0"/>
              </a:rPr>
              <a:t>Veut forcer le blocus maritime américain pour livrer les missiles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5E2FFAB8-807F-250A-D64C-2724FF784D85}"/>
              </a:ext>
            </a:extLst>
          </p:cNvPr>
          <p:cNvCxnSpPr>
            <a:cxnSpLocks/>
            <a:stCxn id="20" idx="3"/>
            <a:endCxn id="2" idx="1"/>
          </p:cNvCxnSpPr>
          <p:nvPr/>
        </p:nvCxnSpPr>
        <p:spPr>
          <a:xfrm>
            <a:off x="2262320" y="4560715"/>
            <a:ext cx="475139" cy="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14077089-AFCC-1E05-2ED9-A63407174670}"/>
              </a:ext>
            </a:extLst>
          </p:cNvPr>
          <p:cNvSpPr/>
          <p:nvPr/>
        </p:nvSpPr>
        <p:spPr>
          <a:xfrm>
            <a:off x="5283561" y="3189442"/>
            <a:ext cx="1948325" cy="2742545"/>
          </a:xfrm>
          <a:prstGeom prst="roundRect">
            <a:avLst>
              <a:gd name="adj" fmla="val 7504"/>
            </a:avLst>
          </a:prstGeom>
          <a:solidFill>
            <a:srgbClr val="33738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 </a:t>
            </a:r>
            <a:r>
              <a:rPr lang="fr-FR" sz="1200" b="1" dirty="0">
                <a:latin typeface="Open Sans" pitchFamily="2" charset="0"/>
              </a:rPr>
              <a:t>Kennedy</a:t>
            </a:r>
          </a:p>
          <a:p>
            <a:pPr algn="ctr"/>
            <a:endParaRPr lang="fr-FR" sz="1200" dirty="0">
              <a:latin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/>
                <a:ea typeface="Open Sans"/>
                <a:cs typeface="Open Sans"/>
              </a:rPr>
              <a:t>Annonce le blocus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de l’île de Cuba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/>
                <a:ea typeface="Open Sans"/>
                <a:cs typeface="Open Sans"/>
              </a:rPr>
              <a:t>(22 octobre)</a:t>
            </a:r>
          </a:p>
          <a:p>
            <a:pPr marL="171450" indent="-171450" algn="ctr">
              <a:buFont typeface="Arial"/>
              <a:buChar char="•"/>
            </a:pP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 pitchFamily="2" charset="0"/>
              </a:rPr>
              <a:t>Menace l’URSS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d’une guerre nucléaire si les navires soviétiques apportant les missiles forcent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le barrage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33" name="Connecteur droit avec flèche 32">
            <a:extLst>
              <a:ext uri="{FF2B5EF4-FFF2-40B4-BE49-F238E27FC236}">
                <a16:creationId xmlns:a16="http://schemas.microsoft.com/office/drawing/2014/main" id="{EBC52173-950C-6BF2-7CB5-C96755DAB9CA}"/>
              </a:ext>
            </a:extLst>
          </p:cNvPr>
          <p:cNvCxnSpPr>
            <a:cxnSpLocks/>
            <a:stCxn id="31" idx="1"/>
            <a:endCxn id="2" idx="3"/>
          </p:cNvCxnSpPr>
          <p:nvPr/>
        </p:nvCxnSpPr>
        <p:spPr>
          <a:xfrm flipH="1">
            <a:off x="4827987" y="4560715"/>
            <a:ext cx="455574" cy="1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 : coins arrondis 37">
            <a:extLst>
              <a:ext uri="{FF2B5EF4-FFF2-40B4-BE49-F238E27FC236}">
                <a16:creationId xmlns:a16="http://schemas.microsoft.com/office/drawing/2014/main" id="{F35C16A7-EAAF-C0EA-A8A4-4FF72824B06F}"/>
              </a:ext>
            </a:extLst>
          </p:cNvPr>
          <p:cNvSpPr/>
          <p:nvPr/>
        </p:nvSpPr>
        <p:spPr>
          <a:xfrm>
            <a:off x="998563" y="6542271"/>
            <a:ext cx="5562546" cy="1617463"/>
          </a:xfrm>
          <a:prstGeom prst="roundRect">
            <a:avLst>
              <a:gd name="adj" fmla="val 7504"/>
            </a:avLst>
          </a:prstGeom>
          <a:solidFill>
            <a:srgbClr val="59B99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spAutoFit/>
          </a:bodyPr>
          <a:lstStyle/>
          <a:p>
            <a:pPr algn="ctr"/>
            <a:r>
              <a:rPr lang="fr-FR" sz="1200" b="1" dirty="0">
                <a:latin typeface="Open Sans"/>
                <a:ea typeface="Open Sans"/>
                <a:cs typeface="Open Sans"/>
              </a:rPr>
              <a:t>Un compromis qui entraîne une détente entre les deux puissances</a:t>
            </a:r>
          </a:p>
          <a:p>
            <a:pPr algn="ctr"/>
            <a:endParaRPr lang="fr-FR" sz="1200" dirty="0">
              <a:latin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 pitchFamily="2" charset="0"/>
              </a:rPr>
              <a:t>Khrouchtchev renonce à l’installation des missiles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 pitchFamily="2" charset="0"/>
              </a:rPr>
              <a:t>Kennedy s’engage à ne plus menacer le régime cubain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  <a:p>
            <a:pPr marL="171450" indent="-171450" algn="ctr">
              <a:buFont typeface="Arial"/>
              <a:buChar char="•"/>
            </a:pPr>
            <a:r>
              <a:rPr lang="fr-FR" sz="1200" dirty="0">
                <a:latin typeface="Open Sans" pitchFamily="2" charset="0"/>
              </a:rPr>
              <a:t>Installation d’une ligne de communication URSS/États-Unis (Téléphone rouge)</a:t>
            </a:r>
            <a:endParaRPr lang="fr-FR" sz="1200" dirty="0">
              <a:latin typeface="Open Sans" pitchFamily="2" charset="0"/>
              <a:ea typeface="Open Sans" pitchFamily="2" charset="0"/>
              <a:cs typeface="Open Sans" pitchFamily="2" charset="0"/>
            </a:endParaRPr>
          </a:p>
        </p:txBody>
      </p: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4DFC5E3C-C9AE-F423-B1FA-6C9AC070C8C2}"/>
              </a:ext>
            </a:extLst>
          </p:cNvPr>
          <p:cNvCxnSpPr>
            <a:cxnSpLocks/>
            <a:stCxn id="2" idx="2"/>
            <a:endCxn id="38" idx="0"/>
          </p:cNvCxnSpPr>
          <p:nvPr/>
        </p:nvCxnSpPr>
        <p:spPr>
          <a:xfrm flipH="1">
            <a:off x="3779836" y="5171893"/>
            <a:ext cx="2887" cy="1370378"/>
          </a:xfrm>
          <a:prstGeom prst="straightConnector1">
            <a:avLst/>
          </a:prstGeom>
          <a:ln w="31750">
            <a:solidFill>
              <a:srgbClr val="929292"/>
            </a:solidFill>
            <a:tailEnd type="triangle" w="med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131</TotalTime>
  <Words>159</Words>
  <Application>Microsoft Macintosh PowerPoint</Application>
  <PresentationFormat>Personnalisé</PresentationFormat>
  <Paragraphs>29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26</cp:revision>
  <dcterms:created xsi:type="dcterms:W3CDTF">2024-05-15T14:38:44Z</dcterms:created>
  <dcterms:modified xsi:type="dcterms:W3CDTF">2025-08-27T12:07:28Z</dcterms:modified>
</cp:coreProperties>
</file>